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tags/tag11.xml" ContentType="application/vnd.openxmlformats-officedocument.presentationml.tags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2"/>
  </p:sldMasterIdLst>
  <p:notesMasterIdLst>
    <p:notesMasterId r:id="rId23"/>
  </p:notesMasterIdLst>
  <p:sldIdLst>
    <p:sldId id="263" r:id="rId3"/>
    <p:sldId id="292" r:id="rId4"/>
    <p:sldId id="264" r:id="rId5"/>
    <p:sldId id="265" r:id="rId6"/>
    <p:sldId id="266" r:id="rId7"/>
    <p:sldId id="291" r:id="rId8"/>
    <p:sldId id="282" r:id="rId9"/>
    <p:sldId id="290" r:id="rId10"/>
    <p:sldId id="267" r:id="rId11"/>
    <p:sldId id="268" r:id="rId12"/>
    <p:sldId id="289" r:id="rId13"/>
    <p:sldId id="269" r:id="rId14"/>
    <p:sldId id="270" r:id="rId15"/>
    <p:sldId id="271" r:id="rId16"/>
    <p:sldId id="275" r:id="rId17"/>
    <p:sldId id="276" r:id="rId18"/>
    <p:sldId id="287" r:id="rId19"/>
    <p:sldId id="277" r:id="rId20"/>
    <p:sldId id="288" r:id="rId21"/>
    <p:sldId id="286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EEFE"/>
    <a:srgbClr val="96EAFE"/>
    <a:srgbClr val="7C5989"/>
    <a:srgbClr val="000066"/>
    <a:srgbClr val="4D6B89"/>
    <a:srgbClr val="384E64"/>
    <a:srgbClr val="274E75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78343" autoAdjust="0"/>
  </p:normalViewPr>
  <p:slideViewPr>
    <p:cSldViewPr>
      <p:cViewPr>
        <p:scale>
          <a:sx n="75" d="100"/>
          <a:sy n="75" d="100"/>
        </p:scale>
        <p:origin x="-228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270FD-AF53-40FF-91D7-AB8F48C7F483}" type="datetimeFigureOut">
              <a:rPr lang="en-US" smtClean="0"/>
              <a:t>11/14/2014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A3876-929F-4848-A131-C360BF0DA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0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Opinions expressed are solely my own and do not express the views or opinions of my employer.</a:t>
            </a:r>
          </a:p>
          <a:p>
            <a:endParaRPr lang="en-US" sz="1200" b="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</a:t>
            </a:r>
            <a:r>
              <a:rPr lang="en-US" sz="1200" b="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en-US" sz="1200" b="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contain intellectual property.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181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
Poll Title: What's your favorite thing about using LabVIEW?
https://www.polleverywhere.com/multiple_choice_polls/7ClxcmFfcOZYiVm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34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presentation is very hand-wavy, general guidelines.  There are lots of exceptions to the guidelines</a:t>
            </a:r>
            <a:r>
              <a:rPr lang="en-US" baseline="0" dirty="0" smtClean="0"/>
              <a:t> I will propose here.  The point is they are guidelines, best practices that should be kept in mind and willfully ignore them when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6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Similar</a:t>
            </a:r>
            <a:r>
              <a:rPr lang="en-US" baseline="0" dirty="0" smtClean="0"/>
              <a:t> to in a court of law where the suspect is innocent until proven guilty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06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 err="1" smtClean="0"/>
              <a:t>accessor</a:t>
            </a:r>
            <a:r>
              <a:rPr lang="en-US" dirty="0" smtClean="0"/>
              <a:t> method is a particular type of method, typically </a:t>
            </a:r>
            <a:r>
              <a:rPr lang="en-US" dirty="0" err="1" smtClean="0"/>
              <a:t>autogenerated</a:t>
            </a:r>
            <a:r>
              <a:rPr lang="en-US" dirty="0" smtClean="0"/>
              <a:t>, that provides </a:t>
            </a:r>
            <a:r>
              <a:rPr lang="en-US" i="1" dirty="0" smtClean="0"/>
              <a:t>direct</a:t>
            </a:r>
            <a:r>
              <a:rPr lang="en-US" i="0" baseline="0" dirty="0" smtClean="0"/>
              <a:t> </a:t>
            </a:r>
            <a:r>
              <a:rPr lang="en-US" i="1" baseline="0" dirty="0" smtClean="0"/>
              <a:t>access</a:t>
            </a:r>
            <a:r>
              <a:rPr lang="en-US" i="0" baseline="0" dirty="0" smtClean="0"/>
              <a:t> to the data.</a:t>
            </a:r>
          </a:p>
          <a:p>
            <a:endParaRPr lang="en-US" i="0" baseline="0" dirty="0" smtClean="0"/>
          </a:p>
          <a:p>
            <a:r>
              <a:rPr lang="en-US" i="0" baseline="0" dirty="0" smtClean="0"/>
              <a:t>Sometimes this is required, many times it is abused</a:t>
            </a:r>
            <a:r>
              <a:rPr lang="en-US" i="0" baseline="0" dirty="0" smtClean="0"/>
              <a:t>.</a:t>
            </a:r>
          </a:p>
          <a:p>
            <a:endParaRPr lang="en-US" i="0" baseline="0" dirty="0" smtClean="0"/>
          </a:p>
          <a:p>
            <a:r>
              <a:rPr lang="en-US" i="0" baseline="0" dirty="0" smtClean="0"/>
              <a:t>An </a:t>
            </a:r>
            <a:r>
              <a:rPr lang="en-US" i="0" baseline="0" dirty="0" err="1" smtClean="0"/>
              <a:t>autogenerated</a:t>
            </a:r>
            <a:r>
              <a:rPr lang="en-US" i="0" baseline="0" dirty="0" smtClean="0"/>
              <a:t> method is a method generated by the IDE, whether that be LabVIEW or GOOP Development Suite.  For GDS </a:t>
            </a:r>
            <a:r>
              <a:rPr lang="en-US" i="0" baseline="0" dirty="0" err="1" smtClean="0"/>
              <a:t>autocoded</a:t>
            </a:r>
            <a:r>
              <a:rPr lang="en-US" i="0" baseline="0" dirty="0" smtClean="0"/>
              <a:t> </a:t>
            </a:r>
            <a:r>
              <a:rPr lang="en-US" i="0" baseline="0" dirty="0" err="1" smtClean="0"/>
              <a:t>accessors</a:t>
            </a:r>
            <a:r>
              <a:rPr lang="en-US" i="0" baseline="0" dirty="0" smtClean="0"/>
              <a:t>, I expect them to only contain an IPE to dereference the private DVR,  then read or write the data, nothing more except in rare circumstances.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45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
Poll Title: Do you put code in auto-generated </a:t>
            </a:r>
            <a:r>
              <a:rPr lang="en-US" dirty="0" err="1" smtClean="0"/>
              <a:t>Accessor</a:t>
            </a:r>
            <a:r>
              <a:rPr lang="en-US" dirty="0" smtClean="0"/>
              <a:t> Methods?
https://</a:t>
            </a:r>
            <a:r>
              <a:rPr lang="en-US" dirty="0" smtClean="0"/>
              <a:t>www.polleverywhere.com/multiple_choice_polls/xgBTrYTWaAn1yyN</a:t>
            </a:r>
          </a:p>
          <a:p>
            <a:endParaRPr lang="en-US" dirty="0" smtClean="0"/>
          </a:p>
          <a:p>
            <a:r>
              <a:rPr lang="en-US" dirty="0" smtClean="0"/>
              <a:t>During</a:t>
            </a:r>
            <a:r>
              <a:rPr lang="en-US" baseline="0" dirty="0" smtClean="0"/>
              <a:t> the LAF presentation it was suggested that a good use case for adding a small amount of code to the </a:t>
            </a:r>
            <a:r>
              <a:rPr lang="en-US" baseline="0" dirty="0" err="1" smtClean="0"/>
              <a:t>autogenerated</a:t>
            </a:r>
            <a:r>
              <a:rPr lang="en-US" baseline="0" dirty="0" smtClean="0"/>
              <a:t> method is to set a dirty flag to indicate to the client that the state has changed.  This sounds good to me, though I still question whether the Write </a:t>
            </a:r>
            <a:r>
              <a:rPr lang="en-US" baseline="0" dirty="0" err="1" smtClean="0"/>
              <a:t>Accessor</a:t>
            </a:r>
            <a:r>
              <a:rPr lang="en-US" baseline="0" dirty="0" smtClean="0"/>
              <a:t> Method was really needed in the first place, rather than a normal method that potentially accepts multiple parameters and potentially does additional work on the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58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Methods for fixing linkage issues:</a:t>
            </a:r>
          </a:p>
          <a:p>
            <a:r>
              <a:rPr lang="en-US" dirty="0" smtClean="0"/>
              <a:t>Might need to rewire the incoming object wire</a:t>
            </a:r>
          </a:p>
          <a:p>
            <a:r>
              <a:rPr lang="en-US" dirty="0" smtClean="0"/>
              <a:t>Reselecting</a:t>
            </a:r>
            <a:r>
              <a:rPr lang="en-US" baseline="0" dirty="0" smtClean="0"/>
              <a:t> the correct property</a:t>
            </a:r>
          </a:p>
          <a:p>
            <a:r>
              <a:rPr lang="en-US" baseline="0" dirty="0" smtClean="0"/>
              <a:t>Deleting and recreating the property folder?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29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
Poll Title: Do you call your Accessor Methods in Property Nodes?
https://www.polleverywhere.com/multiple_choice_polls/mv1ZMmop93Nwgzd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76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Property methods can only have a single input</a:t>
            </a:r>
            <a:r>
              <a:rPr lang="en-US" baseline="0" dirty="0" smtClean="0"/>
              <a:t> and must have error clusters.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Out</a:t>
            </a:r>
            <a:r>
              <a:rPr lang="en-US" baseline="0" dirty="0" smtClean="0"/>
              <a:t> of curiosity, </a:t>
            </a:r>
            <a:r>
              <a:rPr lang="en-US" dirty="0" smtClean="0"/>
              <a:t>can anybody say authoritatively</a:t>
            </a:r>
            <a:r>
              <a:rPr lang="en-US" baseline="0" dirty="0" smtClean="0"/>
              <a:t> that the Object DVR is locked once at the beginning of the property node call and remains locked until the last </a:t>
            </a:r>
            <a:r>
              <a:rPr lang="en-US" baseline="0" dirty="0" err="1" smtClean="0"/>
              <a:t>accessor</a:t>
            </a:r>
            <a:r>
              <a:rPr lang="en-US" baseline="0" dirty="0" smtClean="0"/>
              <a:t> method has executed?  Surely that’s the locking behavior right?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have a merge VI in my palette so I don’t have to repeatedly redraw this IPE construct.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23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 other process could modify the values of String and Numeric immediately</a:t>
            </a:r>
            <a:r>
              <a:rPr lang="en-US" baseline="0" dirty="0" smtClean="0"/>
              <a:t> after the properties have been set, and Method 1 would be operating on values other than what the author of this VI expected.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579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
Poll Title: Would you like to be able to dynamic dispatch on object DVRs, even at the risk of introducing race conditions if not managed correctly?
https://www.polleverywhere.com/multiple_choice_polls/Pg2Z541uc8ndMi6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94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</a:t>
            </a:r>
            <a:r>
              <a:rPr lang="en-US" baseline="0" dirty="0" smtClean="0"/>
              <a:t> developers are making the switch from procedural programming to object oriented programming, they often make the mistake of using the object as a cluster, reading and writing data from it, and not looking at the object as something that can do work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718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Avoid returning references if possible.  Instead, the method should act on the reference inside the method call.</a:t>
            </a:r>
          </a:p>
          <a:p>
            <a:pPr lvl="1"/>
            <a:r>
              <a:rPr lang="en-US" sz="2000" dirty="0" smtClean="0"/>
              <a:t>Classes should either be all by-value or all by-reference.  Mixing the two has undesirable results when branching or comparing objects.</a:t>
            </a:r>
          </a:p>
          <a:p>
            <a:pPr lvl="1"/>
            <a:r>
              <a:rPr lang="en-US" sz="2000" dirty="0" smtClean="0"/>
              <a:t>[Consider use of GDS for creating by-ref classes that have better support for dynamic dispatch than DVR of object.]</a:t>
            </a:r>
            <a:endParaRPr lang="en-US" sz="18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409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
Poll Title: Do you have naming conventions to help yourself or others understand how to use your classes correctly?
https://www.polleverywhere.com/multiple_choice_polls/LZ0dOyUVLUxVhI4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22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Exceptions: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Message</a:t>
            </a:r>
            <a:r>
              <a:rPr lang="en-US" baseline="0" dirty="0" smtClean="0"/>
              <a:t> classes (like AF), where the purpose of the class is to transport data.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References that are a communication mechanism to an OO-actor, obviously other people need a way to communicate with your actor.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GDS-style classes where the private data is a DVR to a </a:t>
            </a:r>
            <a:r>
              <a:rPr lang="en-US" baseline="0" dirty="0" err="1" smtClean="0"/>
              <a:t>typedef</a:t>
            </a:r>
            <a:r>
              <a:rPr lang="en-US" baseline="0" dirty="0" smtClean="0"/>
              <a:t> cluster (the user must be aware of the rules regarding the proper use of by-ref objects, the GDS naming conventions help)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09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
Poll Title: Do you put references in by-value objects?
https://www.polleverywhere.com/multiple_choice_polls/H8MezEzgMR0SKTD</a:t>
            </a:r>
          </a:p>
          <a:p>
            <a:endParaRPr lang="en-US" dirty="0" smtClean="0"/>
          </a:p>
          <a:p>
            <a:r>
              <a:rPr lang="en-US" dirty="0" smtClean="0"/>
              <a:t>Sometimes its completely necessary and understandable, such as file references, TCP, message queues to actors,</a:t>
            </a:r>
            <a:r>
              <a:rPr lang="en-US" baseline="0" dirty="0" smtClean="0"/>
              <a:t> etc…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A3876-929F-4848-A131-C360BF0DA73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8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24896F-7755-466F-8C35-EAFD8CA435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45CE18-FEDB-42B8-B312-8B3BA77B22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36F8B2E-FEF9-4C06-A6EA-B5CD37F657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9E9954-B703-4A44-A9C2-064BB611DF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8AB69-F4F1-4209-9B61-7037FCEB2A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EAAFB4-FDB7-4E54-B52B-447C3A7007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220D672-B12B-4FAA-A631-9CA5B5C581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6F5E704-AC6B-47FB-BDE9-3FAF54BE9D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C060965-0726-4D60-93AC-F14691D533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C56374-977E-4424-935F-A12D278A28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3A2306-EA26-4CD1-AF4E-2B0594819D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ulti-Level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066800"/>
            <a:ext cx="8229600" cy="5029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92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ragon Cover/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martinez\Desktop\dragon_iss_berthed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0"/>
            <a:ext cx="9144001" cy="686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1196" y="4228977"/>
            <a:ext cx="9144000" cy="1450975"/>
          </a:xfrm>
          <a:prstGeom prst="rect">
            <a:avLst/>
          </a:prstGeom>
          <a:solidFill>
            <a:schemeClr val="bg1">
              <a:alpha val="78822"/>
            </a:schemeClr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17" name="Picture 4" descr="SpaceX_Logo_BLU_GRY_on_Clear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63" y="5162550"/>
            <a:ext cx="32734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502920" y="4335657"/>
            <a:ext cx="8584248" cy="541143"/>
          </a:xfrm>
        </p:spPr>
        <p:txBody>
          <a:bodyPr>
            <a:normAutofit/>
          </a:bodyPr>
          <a:lstStyle>
            <a:lvl1pPr marL="0" indent="0">
              <a:buNone/>
              <a:defRPr sz="32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cap="all" baseline="0" dirty="0" smtClean="0"/>
              <a:t>Presentation Title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" y="4819331"/>
            <a:ext cx="8336280" cy="45720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 smtClean="0"/>
              <a:t>Subtitle, Presenter Name(s) (optional)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1" y="5192712"/>
            <a:ext cx="4602480" cy="455613"/>
          </a:xfrm>
        </p:spPr>
        <p:txBody>
          <a:bodyPr>
            <a:noAutofit/>
          </a:bodyPr>
          <a:lstStyle>
            <a:lvl1pPr marL="0" indent="0">
              <a:buNone/>
              <a:defRPr sz="2000" baseline="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Presentation Month, Day, Year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133350" y="5737102"/>
            <a:ext cx="8869680" cy="1041523"/>
          </a:xfrm>
        </p:spPr>
        <p:txBody>
          <a:bodyPr anchor="b">
            <a:normAutofit/>
          </a:bodyPr>
          <a:lstStyle>
            <a:lvl1pPr marL="0" indent="0">
              <a:buNone/>
              <a:defRPr sz="1000" baseline="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Required proprietary markings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238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0" cy="4940491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EE4D5E0-1087-42AD-AF1E-CF6E852B75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660" r:id="rId13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829761"/>
          </a:xfrm>
        </p:spPr>
        <p:txBody>
          <a:bodyPr/>
          <a:lstStyle/>
          <a:p>
            <a:r>
              <a:rPr lang="en-US" dirty="0"/>
              <a:t>Some </a:t>
            </a:r>
            <a:r>
              <a:rPr lang="en-US" dirty="0" smtClean="0"/>
              <a:t>thoughts </a:t>
            </a:r>
            <a:r>
              <a:rPr lang="en-US" dirty="0"/>
              <a:t>about </a:t>
            </a:r>
            <a:r>
              <a:rPr lang="en-US" dirty="0" err="1" smtClean="0"/>
              <a:t>Accessor</a:t>
            </a:r>
            <a:r>
              <a:rPr lang="en-US" dirty="0" smtClean="0"/>
              <a:t> Methods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0" y="3479800"/>
            <a:ext cx="8458200" cy="1549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Nate Moehring</a:t>
            </a:r>
          </a:p>
          <a:p>
            <a:r>
              <a:rPr lang="en-US" sz="1700" dirty="0" smtClean="0"/>
              <a:t>CLA, LabVIEW Champion</a:t>
            </a:r>
          </a:p>
          <a:p>
            <a:r>
              <a:rPr lang="en-US" sz="1600" dirty="0"/>
              <a:t>nate@themoehrings.com</a:t>
            </a:r>
          </a:p>
          <a:p>
            <a:endParaRPr lang="en-US" sz="1700" dirty="0" smtClean="0"/>
          </a:p>
          <a:p>
            <a:r>
              <a:rPr lang="en-US" sz="1700" dirty="0" smtClean="0"/>
              <a:t>LabVIEW Architects Forum</a:t>
            </a:r>
          </a:p>
          <a:p>
            <a:r>
              <a:rPr lang="en-US" sz="1700" dirty="0" smtClean="0"/>
              <a:t>11/13/2014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15865072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8636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9538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OOP 101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What are the main features provided by OOP compared to procedural programming?</a:t>
            </a:r>
          </a:p>
          <a:p>
            <a:endParaRPr lang="en-US" dirty="0"/>
          </a:p>
          <a:p>
            <a:r>
              <a:rPr lang="en-US" dirty="0" smtClean="0"/>
              <a:t>What is the definition of encapsulation?</a:t>
            </a:r>
          </a:p>
          <a:p>
            <a:endParaRPr lang="en-US" dirty="0"/>
          </a:p>
          <a:p>
            <a:r>
              <a:rPr lang="en-US" dirty="0" smtClean="0"/>
              <a:t>What are some benefits of encapsulation?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08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Encapsulation Illustration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2400" y="3720966"/>
            <a:ext cx="8991600" cy="2527434"/>
          </a:xfrm>
        </p:spPr>
        <p:txBody>
          <a:bodyPr/>
          <a:lstStyle/>
          <a:p>
            <a:r>
              <a:rPr lang="en-US" dirty="0" smtClean="0"/>
              <a:t>Abstracts the details of object’s data storage</a:t>
            </a:r>
          </a:p>
          <a:p>
            <a:pPr lvl="1"/>
            <a:r>
              <a:rPr lang="en-US" dirty="0" smtClean="0"/>
              <a:t>Allows internal refactoring without affecting callers</a:t>
            </a:r>
          </a:p>
          <a:p>
            <a:r>
              <a:rPr lang="en-US" dirty="0" smtClean="0"/>
              <a:t>Provides control over the data going in and out of an object</a:t>
            </a:r>
          </a:p>
          <a:p>
            <a:r>
              <a:rPr lang="en-US" dirty="0" smtClean="0"/>
              <a:t>All data should be private until proven otherwise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3885202" cy="251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969773"/>
            <a:ext cx="4038600" cy="2590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62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Accessor</a:t>
            </a:r>
            <a:r>
              <a:rPr lang="en-US" dirty="0" smtClean="0"/>
              <a:t> Methods PSA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52400" y="2971800"/>
            <a:ext cx="8991600" cy="3200400"/>
          </a:xfrm>
        </p:spPr>
        <p:txBody>
          <a:bodyPr>
            <a:normAutofit/>
          </a:bodyPr>
          <a:lstStyle/>
          <a:p>
            <a:r>
              <a:rPr lang="en-US" dirty="0" smtClean="0"/>
              <a:t>Assuming a gentlemen’s agreement that you have not added code to </a:t>
            </a:r>
            <a:r>
              <a:rPr lang="en-US" dirty="0" err="1" smtClean="0"/>
              <a:t>Accessor</a:t>
            </a:r>
            <a:r>
              <a:rPr lang="en-US" dirty="0" smtClean="0"/>
              <a:t> methods:</a:t>
            </a:r>
          </a:p>
          <a:p>
            <a:pPr lvl="1"/>
            <a:r>
              <a:rPr lang="en-US" dirty="0" smtClean="0"/>
              <a:t>Public </a:t>
            </a:r>
            <a:r>
              <a:rPr lang="en-US" dirty="0" err="1" smtClean="0"/>
              <a:t>Accessors</a:t>
            </a:r>
            <a:r>
              <a:rPr lang="en-US" dirty="0" smtClean="0"/>
              <a:t> bypass Encapsulation</a:t>
            </a:r>
          </a:p>
          <a:p>
            <a:pPr lvl="2"/>
            <a:r>
              <a:rPr lang="en-US" dirty="0" smtClean="0"/>
              <a:t>Exposes structure of private data to clients</a:t>
            </a:r>
          </a:p>
          <a:p>
            <a:pPr lvl="2"/>
            <a:r>
              <a:rPr lang="en-US" dirty="0" smtClean="0"/>
              <a:t>Forfeits control over the data going in and out of </a:t>
            </a:r>
            <a:r>
              <a:rPr lang="en-US" dirty="0" err="1" smtClean="0"/>
              <a:t>obj</a:t>
            </a:r>
            <a:endParaRPr lang="en-US" dirty="0" smtClean="0"/>
          </a:p>
          <a:p>
            <a:pPr lvl="1"/>
            <a:r>
              <a:rPr lang="en-US" dirty="0" err="1" smtClean="0"/>
              <a:t>Accessors</a:t>
            </a:r>
            <a:r>
              <a:rPr lang="en-US" dirty="0" smtClean="0"/>
              <a:t> that return references are the worst offenders</a:t>
            </a:r>
          </a:p>
          <a:p>
            <a:pPr lvl="2"/>
            <a:r>
              <a:rPr lang="en-US" dirty="0" smtClean="0"/>
              <a:t>Allows clients to modify state of object </a:t>
            </a:r>
            <a:r>
              <a:rPr lang="en-US" dirty="0" smtClean="0">
                <a:solidFill>
                  <a:srgbClr val="FF0000"/>
                </a:solidFill>
              </a:rPr>
              <a:t>outside of dataflow</a:t>
            </a:r>
          </a:p>
          <a:p>
            <a:pPr lvl="3"/>
            <a:r>
              <a:rPr lang="en-US" dirty="0" smtClean="0">
                <a:solidFill>
                  <a:srgbClr val="3E0000"/>
                </a:solidFill>
              </a:rPr>
              <a:t>I’m talking to you </a:t>
            </a:r>
            <a:r>
              <a:rPr lang="en-US" dirty="0" err="1" smtClean="0">
                <a:solidFill>
                  <a:srgbClr val="3E0000"/>
                </a:solidFill>
              </a:rPr>
              <a:t>notifier</a:t>
            </a:r>
            <a:r>
              <a:rPr lang="en-US" dirty="0" smtClean="0">
                <a:solidFill>
                  <a:srgbClr val="3E0000"/>
                </a:solidFill>
              </a:rPr>
              <a:t>/DVR members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62" y="847725"/>
            <a:ext cx="33051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49301"/>
            <a:ext cx="32385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2709862" y="930126"/>
            <a:ext cx="3314700" cy="2038350"/>
            <a:chOff x="2705100" y="3733800"/>
            <a:chExt cx="3314700" cy="20383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800" y="3733800"/>
              <a:ext cx="2028825" cy="203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594248" y="3940681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</a:rPr>
                <a:t>A</a:t>
              </a:r>
              <a:endParaRPr lang="en-US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517066" y="3940681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</a:rPr>
                <a:t>A</a:t>
              </a:r>
              <a:endParaRPr lang="en-US" b="1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2819400" y="4419600"/>
              <a:ext cx="128441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2705100" y="4572000"/>
              <a:ext cx="1295400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 flipV="1">
              <a:off x="4604341" y="4419600"/>
              <a:ext cx="12954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4724400" y="4572000"/>
              <a:ext cx="1295400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002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8636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0214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Accessors</a:t>
            </a:r>
            <a:r>
              <a:rPr lang="en-US" dirty="0" smtClean="0"/>
              <a:t> as Properties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8686800" cy="2362200"/>
          </a:xfrm>
        </p:spPr>
        <p:txBody>
          <a:bodyPr>
            <a:normAutofit/>
          </a:bodyPr>
          <a:lstStyle/>
          <a:p>
            <a:r>
              <a:rPr lang="en-US" dirty="0" smtClean="0"/>
              <a:t>Imagine setting 10 properties instead of 2</a:t>
            </a:r>
          </a:p>
          <a:p>
            <a:r>
              <a:rPr lang="en-US" dirty="0" smtClean="0"/>
              <a:t>Property nodes are great for conserving space</a:t>
            </a:r>
          </a:p>
          <a:p>
            <a:r>
              <a:rPr lang="en-US" dirty="0" smtClean="0"/>
              <a:t>Comes with occasional linkage issues…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43000"/>
            <a:ext cx="5105400" cy="233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https://encrypted-tbn3.gstatic.com/images?q=tbn:ANd9GcRDZ2zrIbZWIF-JxieNF3RxB5bQW8dwixJeffdoLdff9AEJVVjz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737400"/>
            <a:ext cx="890222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08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8636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242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Accessing Object DVR Properties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0" y="4724400"/>
            <a:ext cx="9140190" cy="2167890"/>
          </a:xfrm>
          <a:solidFill>
            <a:schemeClr val="bg1">
              <a:alpha val="9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This convenience encourages bad practice</a:t>
            </a:r>
          </a:p>
          <a:p>
            <a:pPr lvl="1"/>
            <a:r>
              <a:rPr lang="en-US" dirty="0" smtClean="0"/>
              <a:t>Makes it easier to create an </a:t>
            </a:r>
            <a:r>
              <a:rPr lang="en-US" dirty="0" err="1" smtClean="0"/>
              <a:t>accessor</a:t>
            </a:r>
            <a:r>
              <a:rPr lang="en-US" dirty="0" smtClean="0"/>
              <a:t> than to dereference the DVR and call a proper method.</a:t>
            </a:r>
          </a:p>
          <a:p>
            <a:pPr lvl="1"/>
            <a:r>
              <a:rPr lang="en-US" dirty="0" smtClean="0"/>
              <a:t>Breaks encapsulation, as discussed</a:t>
            </a:r>
          </a:p>
          <a:p>
            <a:pPr lvl="1"/>
            <a:r>
              <a:rPr lang="en-US" dirty="0" smtClean="0"/>
              <a:t>Potentially leads the developer to lock and unlock the DVR in multiple calls in what should be a single atomic action.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148474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60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584" y="1295400"/>
            <a:ext cx="6226969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Accessing Object DVR Properties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5682" y="5410200"/>
            <a:ext cx="8486775" cy="64633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Despite this, I’m still in favor of adding the ability to call methods on DVR using the invoke node.  Let me make that decision.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3124200" y="3549968"/>
            <a:ext cx="2466975" cy="717232"/>
            <a:chOff x="3124200" y="3549968"/>
            <a:chExt cx="2466975" cy="717232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3549968"/>
              <a:ext cx="2466975" cy="23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Straight Arrow Connector 4"/>
            <p:cNvCxnSpPr>
              <a:stCxn id="2051" idx="2"/>
            </p:cNvCxnSpPr>
            <p:nvPr/>
          </p:nvCxnSpPr>
          <p:spPr>
            <a:xfrm>
              <a:off x="4357688" y="3788093"/>
              <a:ext cx="138112" cy="479107"/>
            </a:xfrm>
            <a:prstGeom prst="straightConnector1">
              <a:avLst/>
            </a:prstGeom>
            <a:ln w="22225">
              <a:headEnd type="non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776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8636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58757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Accessors</a:t>
            </a:r>
            <a:r>
              <a:rPr lang="en-US" dirty="0" smtClean="0"/>
              <a:t> are not substitutes for Initializer Methods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295400"/>
            <a:ext cx="8534400" cy="480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It is tempting to use a property node to quickly initialize a lot of object attributes because:</a:t>
            </a:r>
          </a:p>
          <a:p>
            <a:pPr lvl="1"/>
            <a:r>
              <a:rPr lang="en-US" sz="2200" dirty="0" smtClean="0"/>
              <a:t>May require a long string of </a:t>
            </a:r>
            <a:r>
              <a:rPr lang="en-US" sz="2200" dirty="0" err="1" smtClean="0"/>
              <a:t>accessors</a:t>
            </a:r>
            <a:r>
              <a:rPr lang="en-US" sz="2200" dirty="0" smtClean="0"/>
              <a:t> methods</a:t>
            </a:r>
          </a:p>
          <a:p>
            <a:pPr lvl="1"/>
            <a:r>
              <a:rPr lang="en-US" sz="2200" dirty="0" smtClean="0"/>
              <a:t>May create a hairy connector pane</a:t>
            </a:r>
          </a:p>
          <a:p>
            <a:pPr lvl="1"/>
            <a:r>
              <a:rPr lang="en-US" sz="2200" dirty="0" smtClean="0"/>
              <a:t>Can’t use a bundle node to set Parent data</a:t>
            </a:r>
            <a:endParaRPr lang="en-US" sz="2200" dirty="0"/>
          </a:p>
          <a:p>
            <a:r>
              <a:rPr lang="en-US" sz="2400" dirty="0" smtClean="0"/>
              <a:t>However, initialization is better served by calling methods with required inputs.</a:t>
            </a:r>
          </a:p>
          <a:p>
            <a:pPr lvl="1"/>
            <a:r>
              <a:rPr lang="en-US" sz="2000" dirty="0"/>
              <a:t>Perform sanity checks on input </a:t>
            </a:r>
            <a:r>
              <a:rPr lang="en-US" sz="2000" dirty="0" smtClean="0"/>
              <a:t>data</a:t>
            </a:r>
          </a:p>
          <a:p>
            <a:pPr lvl="1"/>
            <a:r>
              <a:rPr lang="en-US" sz="2000" dirty="0" smtClean="0"/>
              <a:t>Help ensure all required data is provided today</a:t>
            </a:r>
          </a:p>
          <a:p>
            <a:pPr lvl="1"/>
            <a:r>
              <a:rPr lang="en-US" sz="2000" dirty="0" smtClean="0"/>
              <a:t>Help ensure all required data is provided in the future by breaking callers</a:t>
            </a:r>
            <a:r>
              <a:rPr lang="en-US" sz="2000" dirty="0"/>
              <a:t> </a:t>
            </a:r>
            <a:r>
              <a:rPr lang="en-US" sz="2000" dirty="0" smtClean="0"/>
              <a:t>if new attributes are added in the future that require initialization.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6235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47" y="2895600"/>
            <a:ext cx="352425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7" y="228917"/>
            <a:ext cx="8229600" cy="792162"/>
          </a:xfrm>
        </p:spPr>
        <p:txBody>
          <a:bodyPr>
            <a:normAutofit/>
          </a:bodyPr>
          <a:lstStyle/>
          <a:p>
            <a:r>
              <a:rPr lang="en-US" dirty="0" err="1" smtClean="0"/>
              <a:t>Accessors</a:t>
            </a:r>
            <a:r>
              <a:rPr lang="en-US" dirty="0" smtClean="0"/>
              <a:t> as Initializers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143000"/>
            <a:ext cx="8686800" cy="4953000"/>
          </a:xfrm>
        </p:spPr>
        <p:txBody>
          <a:bodyPr>
            <a:normAutofit/>
          </a:bodyPr>
          <a:lstStyle/>
          <a:p>
            <a:pPr lvl="1"/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816" y="75033"/>
            <a:ext cx="2650580" cy="2189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69581"/>
            <a:ext cx="32099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60" y="4419600"/>
            <a:ext cx="23336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304621" y="2162175"/>
            <a:ext cx="5819775" cy="3781425"/>
            <a:chOff x="3304621" y="2162175"/>
            <a:chExt cx="5819775" cy="3781425"/>
          </a:xfrm>
        </p:grpSpPr>
        <p:pic>
          <p:nvPicPr>
            <p:cNvPr id="5130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4621" y="2162175"/>
              <a:ext cx="5819775" cy="378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2" name="Picture 12" descr="C:\Users\nmoehring\AppData\Local\Microsoft\Windows\Temporary Internet Files\Content.IE5\DTO52KV0\MC900441310[1]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3325" y="2801143"/>
              <a:ext cx="493713" cy="493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857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encrypted-tbn0.gstatic.com/images?q=tbn:ANd9GcQCzE_1aYDqnlGyxjLvIbzo08OoeYECoLG9e-XgsAfYZMf0IKo-OmsVq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0"/>
            <a:ext cx="11049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Rules of Thumb for </a:t>
            </a:r>
            <a:r>
              <a:rPr lang="en-US" dirty="0" err="1" smtClean="0"/>
              <a:t>Accessors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Data should stay in the class whenever possible</a:t>
            </a:r>
          </a:p>
          <a:p>
            <a:pPr lvl="1"/>
            <a:r>
              <a:rPr lang="en-US" sz="2000" dirty="0" smtClean="0"/>
              <a:t>Allow the object to do the work for you, rather than having the client operate on the data.</a:t>
            </a:r>
          </a:p>
          <a:p>
            <a:endParaRPr lang="en-US" sz="2200" dirty="0" smtClean="0"/>
          </a:p>
          <a:p>
            <a:r>
              <a:rPr lang="en-US" sz="2200" dirty="0" smtClean="0"/>
              <a:t>Favor methods over </a:t>
            </a:r>
            <a:r>
              <a:rPr lang="en-US" sz="2200" dirty="0" err="1" smtClean="0"/>
              <a:t>accessors</a:t>
            </a:r>
            <a:endParaRPr lang="en-US" sz="2200" dirty="0" smtClean="0"/>
          </a:p>
          <a:p>
            <a:pPr lvl="1"/>
            <a:r>
              <a:rPr lang="en-US" sz="2000" dirty="0" smtClean="0"/>
              <a:t>Better access control and abstraction</a:t>
            </a:r>
            <a:endParaRPr lang="en-US" sz="2000" dirty="0"/>
          </a:p>
          <a:p>
            <a:endParaRPr lang="en-US" sz="2200" dirty="0" smtClean="0"/>
          </a:p>
          <a:p>
            <a:r>
              <a:rPr lang="en-US" sz="2200" dirty="0" smtClean="0"/>
              <a:t>Think </a:t>
            </a:r>
            <a:r>
              <a:rPr lang="en-US" sz="2200" dirty="0"/>
              <a:t>really hard before creating a public Write </a:t>
            </a:r>
            <a:r>
              <a:rPr lang="en-US" sz="2200" dirty="0" err="1"/>
              <a:t>accessor</a:t>
            </a:r>
            <a:endParaRPr lang="en-US" sz="2200" dirty="0"/>
          </a:p>
          <a:p>
            <a:pPr lvl="1"/>
            <a:r>
              <a:rPr lang="en-US" sz="2000" dirty="0"/>
              <a:t>“Should someone ever need to set this value after the object has been initialized</a:t>
            </a:r>
            <a:r>
              <a:rPr lang="en-US" sz="2000" dirty="0" smtClean="0"/>
              <a:t>?”</a:t>
            </a:r>
            <a:endParaRPr lang="en-US" sz="2200" dirty="0" smtClean="0"/>
          </a:p>
          <a:p>
            <a:endParaRPr lang="en-US" sz="22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38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0.gstatic.com/images?q=tbn:ANd9GcQCzE_1aYDqnlGyxjLvIbzo08OoeYECoLG9e-XgsAfYZMf0IKo-OmsVq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0"/>
            <a:ext cx="11049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Rules of Thumb for </a:t>
            </a:r>
            <a:r>
              <a:rPr lang="en-US" dirty="0" err="1" smtClean="0"/>
              <a:t>Accessors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066800"/>
            <a:ext cx="8534400" cy="50292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Use </a:t>
            </a:r>
            <a:r>
              <a:rPr lang="en-US" sz="2200" dirty="0"/>
              <a:t>bundle nodes to </a:t>
            </a:r>
            <a:r>
              <a:rPr lang="en-US" sz="2200" i="1" dirty="0"/>
              <a:t>avoid creating </a:t>
            </a:r>
            <a:r>
              <a:rPr lang="en-US" sz="2200" i="1" dirty="0" err="1" smtClean="0"/>
              <a:t>accessors</a:t>
            </a:r>
            <a:endParaRPr lang="en-US" sz="2200" dirty="0"/>
          </a:p>
          <a:p>
            <a:pPr lvl="1"/>
            <a:r>
              <a:rPr lang="en-US" sz="1800" dirty="0" smtClean="0"/>
              <a:t>Reduces VI count</a:t>
            </a:r>
          </a:p>
          <a:p>
            <a:pPr lvl="1"/>
            <a:r>
              <a:rPr lang="en-US" sz="1800" dirty="0" smtClean="0"/>
              <a:t>Strengthens encapsulation</a:t>
            </a:r>
          </a:p>
          <a:p>
            <a:pPr lvl="1"/>
            <a:r>
              <a:rPr lang="en-US" sz="1800" dirty="0" smtClean="0"/>
              <a:t>I </a:t>
            </a:r>
            <a:r>
              <a:rPr lang="en-US" sz="1800" dirty="0"/>
              <a:t>understand that people like </a:t>
            </a:r>
            <a:r>
              <a:rPr lang="en-US" sz="1800" dirty="0" err="1"/>
              <a:t>accessors</a:t>
            </a:r>
            <a:r>
              <a:rPr lang="en-US" sz="1800" dirty="0"/>
              <a:t> for </a:t>
            </a:r>
            <a:r>
              <a:rPr lang="en-US" sz="1800" dirty="0" err="1"/>
              <a:t>searchability</a:t>
            </a:r>
            <a:r>
              <a:rPr lang="en-US" sz="1800" dirty="0"/>
              <a:t> and </a:t>
            </a:r>
            <a:r>
              <a:rPr lang="en-US" sz="1800" dirty="0" err="1"/>
              <a:t>debuggability</a:t>
            </a:r>
            <a:r>
              <a:rPr lang="en-US" sz="1800" dirty="0"/>
              <a:t>.  That’s fine, just make them private or </a:t>
            </a:r>
            <a:r>
              <a:rPr lang="en-US" sz="1800" dirty="0" smtClean="0"/>
              <a:t>protected.</a:t>
            </a:r>
          </a:p>
          <a:p>
            <a:endParaRPr lang="en-US" sz="2400" dirty="0" smtClean="0"/>
          </a:p>
          <a:p>
            <a:r>
              <a:rPr lang="en-US" sz="2400" dirty="0" smtClean="0"/>
              <a:t>Use </a:t>
            </a:r>
            <a:r>
              <a:rPr lang="en-US" sz="2400" dirty="0" err="1"/>
              <a:t>Init</a:t>
            </a:r>
            <a:r>
              <a:rPr lang="en-US" sz="2400" dirty="0"/>
              <a:t> methods for object initialization, not properties</a:t>
            </a:r>
          </a:p>
          <a:p>
            <a:pPr lvl="1"/>
            <a:r>
              <a:rPr lang="en-US" sz="1800" dirty="0"/>
              <a:t>[Use connector panes for passing data to methods, not properties]</a:t>
            </a:r>
          </a:p>
          <a:p>
            <a:endParaRPr lang="en-US" sz="2200" dirty="0" smtClean="0">
              <a:solidFill>
                <a:srgbClr val="0070C0"/>
              </a:solidFill>
            </a:endParaRPr>
          </a:p>
          <a:p>
            <a:r>
              <a:rPr lang="en-US" sz="2200" dirty="0" smtClean="0">
                <a:solidFill>
                  <a:srgbClr val="0070C0"/>
                </a:solidFill>
              </a:rPr>
              <a:t>Consider </a:t>
            </a:r>
            <a:r>
              <a:rPr lang="en-US" sz="2200" dirty="0">
                <a:solidFill>
                  <a:srgbClr val="0070C0"/>
                </a:solidFill>
              </a:rPr>
              <a:t>making </a:t>
            </a:r>
            <a:r>
              <a:rPr lang="en-US" sz="2200" dirty="0" err="1">
                <a:solidFill>
                  <a:srgbClr val="0070C0"/>
                </a:solidFill>
              </a:rPr>
              <a:t>accessors</a:t>
            </a:r>
            <a:r>
              <a:rPr lang="en-US" sz="2200" dirty="0">
                <a:solidFill>
                  <a:srgbClr val="0070C0"/>
                </a:solidFill>
              </a:rPr>
              <a:t> protected so only child classes can call them</a:t>
            </a:r>
          </a:p>
          <a:p>
            <a:pPr lvl="1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10235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Suggested Method Naming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Read/Write for </a:t>
            </a:r>
            <a:r>
              <a:rPr lang="en-US" dirty="0" err="1" smtClean="0"/>
              <a:t>Accessors</a:t>
            </a:r>
            <a:endParaRPr lang="en-US" dirty="0" smtClean="0"/>
          </a:p>
          <a:p>
            <a:r>
              <a:rPr lang="en-US" dirty="0" smtClean="0"/>
              <a:t>Get/Set for methods that act like </a:t>
            </a:r>
            <a:r>
              <a:rPr lang="en-US" dirty="0" err="1"/>
              <a:t>A</a:t>
            </a:r>
            <a:r>
              <a:rPr lang="en-US" dirty="0" err="1" smtClean="0"/>
              <a:t>ccessors</a:t>
            </a:r>
            <a:r>
              <a:rPr lang="en-US" dirty="0" smtClean="0"/>
              <a:t> but do not guarantee a straight pass-thru of data.  Additional operations may be performed.</a:t>
            </a:r>
          </a:p>
          <a:p>
            <a:r>
              <a:rPr lang="en-US" dirty="0" smtClean="0"/>
              <a:t>Find/Lookup/Store/</a:t>
            </a:r>
            <a:r>
              <a:rPr lang="en-US" dirty="0" err="1" smtClean="0"/>
              <a:t>etc</a:t>
            </a:r>
            <a:r>
              <a:rPr lang="en-US" dirty="0" smtClean="0"/>
              <a:t> for true methods that operate on the object data.</a:t>
            </a:r>
          </a:p>
          <a:p>
            <a:r>
              <a:rPr lang="en-US" dirty="0" smtClean="0"/>
              <a:t>By value classes:</a:t>
            </a:r>
          </a:p>
          <a:p>
            <a:pPr lvl="1"/>
            <a:r>
              <a:rPr lang="en-US" dirty="0" smtClean="0"/>
              <a:t>Initialize/Clear: constructor/destructor</a:t>
            </a:r>
          </a:p>
          <a:p>
            <a:r>
              <a:rPr lang="en-US" dirty="0"/>
              <a:t>By </a:t>
            </a:r>
            <a:r>
              <a:rPr lang="en-US" dirty="0" smtClean="0"/>
              <a:t>reference classes:</a:t>
            </a:r>
            <a:endParaRPr lang="en-US" dirty="0"/>
          </a:p>
          <a:p>
            <a:pPr lvl="1"/>
            <a:r>
              <a:rPr lang="en-US" dirty="0" smtClean="0"/>
              <a:t>Create/Destroy: constructor/destructor</a:t>
            </a:r>
          </a:p>
          <a:p>
            <a:pPr lvl="1"/>
            <a:r>
              <a:rPr lang="en-US" dirty="0" smtClean="0"/>
              <a:t>Clone: copy constructor</a:t>
            </a:r>
          </a:p>
          <a:p>
            <a:pPr lvl="1"/>
            <a:r>
              <a:rPr lang="en-US" dirty="0" err="1" smtClean="0"/>
              <a:t>isEqual</a:t>
            </a:r>
            <a:r>
              <a:rPr lang="en-US" dirty="0" smtClean="0"/>
              <a:t>: equality comparison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00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8636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3510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921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Thoughts about References in Classes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143000"/>
            <a:ext cx="8686800" cy="5105400"/>
          </a:xfrm>
          <a:solidFill>
            <a:schemeClr val="bg1">
              <a:alpha val="76000"/>
            </a:schemeClr>
          </a:solidFill>
        </p:spPr>
        <p:txBody>
          <a:bodyPr>
            <a:noAutofit/>
          </a:bodyPr>
          <a:lstStyle/>
          <a:p>
            <a:r>
              <a:rPr lang="en-US" sz="2400" dirty="0" smtClean="0"/>
              <a:t>Storing a reference in an object is risky because it breaks encapsulation</a:t>
            </a:r>
          </a:p>
          <a:p>
            <a:pPr lvl="1"/>
            <a:r>
              <a:rPr lang="en-US" sz="2000" dirty="0" smtClean="0"/>
              <a:t>The object has no control over the lifetime of the reference</a:t>
            </a:r>
          </a:p>
          <a:p>
            <a:pPr lvl="2"/>
            <a:r>
              <a:rPr lang="en-US" sz="1800" dirty="0" err="1" smtClean="0"/>
              <a:t>LabVIEW</a:t>
            </a:r>
            <a:r>
              <a:rPr lang="en-US" sz="1800" dirty="0" smtClean="0"/>
              <a:t> reference lifetime: destroy when creator stops</a:t>
            </a:r>
          </a:p>
          <a:p>
            <a:pPr lvl="2"/>
            <a:r>
              <a:rPr lang="en-US" sz="1800" dirty="0" smtClean="0"/>
              <a:t>Parallel process could destroy reference anytime</a:t>
            </a:r>
          </a:p>
          <a:p>
            <a:pPr lvl="1"/>
            <a:r>
              <a:rPr lang="en-US" sz="2000" dirty="0" smtClean="0"/>
              <a:t>Data can be updated at any time outside of the methods</a:t>
            </a:r>
          </a:p>
          <a:p>
            <a:r>
              <a:rPr lang="en-US" sz="2400" dirty="0" smtClean="0"/>
              <a:t>Creating references internal to an object is risky because it may not be obvious to the user</a:t>
            </a:r>
          </a:p>
          <a:p>
            <a:pPr lvl="1"/>
            <a:r>
              <a:rPr lang="en-US" sz="2000" dirty="0" smtClean="0"/>
              <a:t>If the object </a:t>
            </a:r>
            <a:r>
              <a:rPr lang="en-US" sz="2000" i="1" dirty="0" smtClean="0"/>
              <a:t>looks </a:t>
            </a:r>
            <a:r>
              <a:rPr lang="en-US" sz="2000" dirty="0" smtClean="0"/>
              <a:t>by value, the user may not be aware that forking the wire is not creating a copy of ALL the data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A Read </a:t>
            </a:r>
            <a:r>
              <a:rPr lang="en-US" sz="2400" dirty="0" err="1" smtClean="0">
                <a:solidFill>
                  <a:srgbClr val="0070C0"/>
                </a:solidFill>
              </a:rPr>
              <a:t>accessor</a:t>
            </a:r>
            <a:r>
              <a:rPr lang="en-US" sz="2400" dirty="0" smtClean="0">
                <a:solidFill>
                  <a:srgbClr val="0070C0"/>
                </a:solidFill>
              </a:rPr>
              <a:t> that returns a reference is </a:t>
            </a:r>
            <a:r>
              <a:rPr lang="en-US" sz="2400" i="1" dirty="0" smtClean="0">
                <a:solidFill>
                  <a:srgbClr val="0070C0"/>
                </a:solidFill>
              </a:rPr>
              <a:t>more dangerous </a:t>
            </a:r>
            <a:r>
              <a:rPr lang="en-US" sz="2400" dirty="0" smtClean="0">
                <a:solidFill>
                  <a:srgbClr val="0070C0"/>
                </a:solidFill>
              </a:rPr>
              <a:t>than a by-</a:t>
            </a:r>
            <a:r>
              <a:rPr lang="en-US" sz="2400" dirty="0" err="1" smtClean="0">
                <a:solidFill>
                  <a:srgbClr val="0070C0"/>
                </a:solidFill>
              </a:rPr>
              <a:t>val</a:t>
            </a:r>
            <a:r>
              <a:rPr lang="en-US" sz="2400" dirty="0" smtClean="0">
                <a:solidFill>
                  <a:srgbClr val="0070C0"/>
                </a:solidFill>
              </a:rPr>
              <a:t> Write </a:t>
            </a:r>
            <a:r>
              <a:rPr lang="en-US" sz="2400" dirty="0" err="1" smtClean="0">
                <a:solidFill>
                  <a:srgbClr val="0070C0"/>
                </a:solidFill>
              </a:rPr>
              <a:t>accessor</a:t>
            </a:r>
            <a:r>
              <a:rPr lang="en-US" sz="2400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sz="2400" dirty="0" smtClean="0"/>
              <a:t>Both of these may be by-design, but both the author and the user need to be well aware of it.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2076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8636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1646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Thoughts?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7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0acdee6-014d-4a82-b93b-60c0adf12ad9"/>
  <p:tag name="__PE_ORIG_SIZE" val="5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a3ae430-adc9-426e-9c77-c662a4deded9"/>
  <p:tag name="__PE_ORIG_SIZE" val="50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e257309-694f-4880-a171-5790f205d7c6"/>
  <p:tag name="__PE_ORIG_SIZE" val="50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206ef69-6aef-458a-b317-b28d56a0b61f"/>
  <p:tag name="__PE_ORIG_SIZE" val="5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3dec7c8-be3f-4a9e-b4f3-7c39691782f8"/>
  <p:tag name="__PE_ORIG_SIZE" val="50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4d4fa316-b0ce-4105-a59f-76749d0ccbdb"/>
  <p:tag name="__PE_ORIG_SIZE" val="50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B293D44-CF12-42FB-A90A-456DFC87D2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436</TotalTime>
  <Words>1202</Words>
  <Application>Microsoft Office PowerPoint</Application>
  <PresentationFormat>On-screen Show (4:3)</PresentationFormat>
  <Paragraphs>143</Paragraphs>
  <Slides>20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Some thoughts about Accessor Methods</vt:lpstr>
      <vt:lpstr>PowerPoint Presentation</vt:lpstr>
      <vt:lpstr>OOP 101</vt:lpstr>
      <vt:lpstr>Encapsulation Illustration</vt:lpstr>
      <vt:lpstr>Accessor Methods PSA</vt:lpstr>
      <vt:lpstr>PowerPoint Presentation</vt:lpstr>
      <vt:lpstr>Accessors as Properties</vt:lpstr>
      <vt:lpstr>PowerPoint Presentation</vt:lpstr>
      <vt:lpstr>Accessing Object DVR Properties</vt:lpstr>
      <vt:lpstr>Accessing Object DVR Properties</vt:lpstr>
      <vt:lpstr>PowerPoint Presentation</vt:lpstr>
      <vt:lpstr>Accessors are not substitutes for Initializer Methods</vt:lpstr>
      <vt:lpstr>Accessors as Initializers</vt:lpstr>
      <vt:lpstr>Rules of Thumb for Accessors</vt:lpstr>
      <vt:lpstr>Rules of Thumb for Accessors</vt:lpstr>
      <vt:lpstr>Suggested Method Naming</vt:lpstr>
      <vt:lpstr>PowerPoint Presentation</vt:lpstr>
      <vt:lpstr>Thoughts about References in Classes</vt:lpstr>
      <vt:lpstr>PowerPoint Presentation</vt:lpstr>
      <vt:lpstr>Your Thoughts?</vt:lpstr>
    </vt:vector>
  </TitlesOfParts>
  <Company>Space Exploration Technologies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thoughts about Accessors</dc:title>
  <dc:creator>Nate Moehring</dc:creator>
  <cp:lastModifiedBy>Nate Moehring</cp:lastModifiedBy>
  <cp:revision>88</cp:revision>
  <cp:lastPrinted>1601-01-01T00:00:00Z</cp:lastPrinted>
  <dcterms:created xsi:type="dcterms:W3CDTF">2014-10-01T03:51:03Z</dcterms:created>
  <dcterms:modified xsi:type="dcterms:W3CDTF">2014-11-14T21:36:55Z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TC062560581033</vt:lpwstr>
  </property>
</Properties>
</file>